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b="1"/>
              <a:t>Уровень освоения содержания раздела </a:t>
            </a:r>
          </a:p>
        </c:rich>
      </c:tx>
      <c:layout>
        <c:manualLayout>
          <c:xMode val="edge"/>
          <c:yMode val="edge"/>
          <c:x val="0.17235527850685331"/>
          <c:y val="3.57142857142857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Лист1!$A$2:$A$3</c:f>
              <c:strCache>
                <c:ptCount val="2"/>
                <c:pt idx="0">
                  <c:v>начало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</c:v>
                </c:pt>
                <c:pt idx="1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49-4AA1-82AF-27B03A8A19E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Лист1!$A$2:$A$3</c:f>
              <c:strCache>
                <c:ptCount val="2"/>
                <c:pt idx="0">
                  <c:v>начало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3.5</c:v>
                </c:pt>
                <c:pt idx="1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49-4AA1-82AF-27B03A8A19E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Лист1!$A$2:$A$3</c:f>
              <c:strCache>
                <c:ptCount val="2"/>
                <c:pt idx="0">
                  <c:v>начало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4.2</c:v>
                </c:pt>
                <c:pt idx="1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49-4AA1-82AF-27B03A8A19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9325464"/>
        <c:axId val="359319888"/>
        <c:axId val="0"/>
      </c:bar3DChart>
      <c:catAx>
        <c:axId val="359325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9319888"/>
        <c:crosses val="autoZero"/>
        <c:auto val="1"/>
        <c:lblAlgn val="ctr"/>
        <c:lblOffset val="100"/>
        <c:noMultiLvlLbl val="0"/>
      </c:catAx>
      <c:valAx>
        <c:axId val="359319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93254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84C996-B559-42CA-92D1-6B063A7199CD}" type="doc">
      <dgm:prSet loTypeId="urn:microsoft.com/office/officeart/2005/8/layout/default#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34874A9-DE9A-4163-8B85-63F73DBAAFE0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i="1" dirty="0" smtClean="0"/>
            <a:t>Социально-коммуникативное развитие</a:t>
          </a:r>
          <a:endParaRPr lang="ru-RU" b="1" i="1" dirty="0"/>
        </a:p>
      </dgm:t>
    </dgm:pt>
    <dgm:pt modelId="{F8B7764E-64E6-47C3-91B5-8FE04DC6F03B}" type="parTrans" cxnId="{F4B162C9-650A-4F80-916C-7C93A0146AA7}">
      <dgm:prSet/>
      <dgm:spPr/>
      <dgm:t>
        <a:bodyPr/>
        <a:lstStyle/>
        <a:p>
          <a:endParaRPr lang="ru-RU"/>
        </a:p>
      </dgm:t>
    </dgm:pt>
    <dgm:pt modelId="{ED6413CD-A33D-4729-8BBF-AB4EA571E7C0}" type="sibTrans" cxnId="{F4B162C9-650A-4F80-916C-7C93A0146AA7}">
      <dgm:prSet/>
      <dgm:spPr/>
      <dgm:t>
        <a:bodyPr/>
        <a:lstStyle/>
        <a:p>
          <a:endParaRPr lang="ru-RU"/>
        </a:p>
      </dgm:t>
    </dgm:pt>
    <dgm:pt modelId="{2E322D69-E8C3-49D3-B54C-5FF32FF95A14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i="1" dirty="0" smtClean="0"/>
            <a:t>Познавательное развитие</a:t>
          </a:r>
          <a:endParaRPr lang="ru-RU" b="1" i="1" dirty="0"/>
        </a:p>
      </dgm:t>
    </dgm:pt>
    <dgm:pt modelId="{8809C8EA-3479-465B-B014-8B549C2359F5}" type="parTrans" cxnId="{6F4773E9-A595-4AC9-AB4F-763063CBB6C1}">
      <dgm:prSet/>
      <dgm:spPr/>
      <dgm:t>
        <a:bodyPr/>
        <a:lstStyle/>
        <a:p>
          <a:endParaRPr lang="ru-RU"/>
        </a:p>
      </dgm:t>
    </dgm:pt>
    <dgm:pt modelId="{4B4F8F98-954F-43F0-ABE6-78AB4A05BEE5}" type="sibTrans" cxnId="{6F4773E9-A595-4AC9-AB4F-763063CBB6C1}">
      <dgm:prSet/>
      <dgm:spPr/>
      <dgm:t>
        <a:bodyPr/>
        <a:lstStyle/>
        <a:p>
          <a:endParaRPr lang="ru-RU"/>
        </a:p>
      </dgm:t>
    </dgm:pt>
    <dgm:pt modelId="{FCA23452-6D34-47B8-806B-AD97520C5B54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i="1" dirty="0" smtClean="0"/>
            <a:t>Речевое развитие</a:t>
          </a:r>
          <a:endParaRPr lang="ru-RU" b="1" i="1" dirty="0"/>
        </a:p>
      </dgm:t>
    </dgm:pt>
    <dgm:pt modelId="{E933AF8C-86FF-4A08-8B00-00C045D18CC6}" type="parTrans" cxnId="{D8FC5FAE-6D59-4898-AA10-1BE7D2E234B5}">
      <dgm:prSet/>
      <dgm:spPr/>
      <dgm:t>
        <a:bodyPr/>
        <a:lstStyle/>
        <a:p>
          <a:endParaRPr lang="ru-RU"/>
        </a:p>
      </dgm:t>
    </dgm:pt>
    <dgm:pt modelId="{1017B3FD-5E8A-494F-B3DC-D2A65572396D}" type="sibTrans" cxnId="{D8FC5FAE-6D59-4898-AA10-1BE7D2E234B5}">
      <dgm:prSet/>
      <dgm:spPr/>
      <dgm:t>
        <a:bodyPr/>
        <a:lstStyle/>
        <a:p>
          <a:endParaRPr lang="ru-RU"/>
        </a:p>
      </dgm:t>
    </dgm:pt>
    <dgm:pt modelId="{32C30665-5AD0-4D74-B39D-E636E4055189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i="1" smtClean="0"/>
            <a:t>Художественно-эстетическое    развитие</a:t>
          </a:r>
          <a:endParaRPr lang="ru-RU" b="1" i="1" dirty="0"/>
        </a:p>
      </dgm:t>
    </dgm:pt>
    <dgm:pt modelId="{745C54F6-CC3F-44B6-A464-C5256B1F962A}" type="parTrans" cxnId="{681FC055-9B6F-4B7D-97A5-E08EF398D2FD}">
      <dgm:prSet/>
      <dgm:spPr/>
      <dgm:t>
        <a:bodyPr/>
        <a:lstStyle/>
        <a:p>
          <a:endParaRPr lang="ru-RU"/>
        </a:p>
      </dgm:t>
    </dgm:pt>
    <dgm:pt modelId="{8F9E5BB2-98F1-4F3C-A784-A881300123DD}" type="sibTrans" cxnId="{681FC055-9B6F-4B7D-97A5-E08EF398D2FD}">
      <dgm:prSet/>
      <dgm:spPr/>
      <dgm:t>
        <a:bodyPr/>
        <a:lstStyle/>
        <a:p>
          <a:endParaRPr lang="ru-RU"/>
        </a:p>
      </dgm:t>
    </dgm:pt>
    <dgm:pt modelId="{AA116858-DB5D-4741-9E09-EB6BCF08019B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i="1" smtClean="0"/>
            <a:t>Физическое развитие</a:t>
          </a:r>
          <a:endParaRPr lang="ru-RU" b="1" i="1" dirty="0"/>
        </a:p>
      </dgm:t>
    </dgm:pt>
    <dgm:pt modelId="{5376EE57-F688-411C-8945-7F08665CD7B9}" type="parTrans" cxnId="{12C25B66-857E-4FAD-8F6B-6BF136DA2A4E}">
      <dgm:prSet/>
      <dgm:spPr/>
      <dgm:t>
        <a:bodyPr/>
        <a:lstStyle/>
        <a:p>
          <a:endParaRPr lang="ru-RU"/>
        </a:p>
      </dgm:t>
    </dgm:pt>
    <dgm:pt modelId="{F4649B00-5D14-49DC-8107-D80104C872CB}" type="sibTrans" cxnId="{12C25B66-857E-4FAD-8F6B-6BF136DA2A4E}">
      <dgm:prSet/>
      <dgm:spPr/>
      <dgm:t>
        <a:bodyPr/>
        <a:lstStyle/>
        <a:p>
          <a:endParaRPr lang="ru-RU"/>
        </a:p>
      </dgm:t>
    </dgm:pt>
    <dgm:pt modelId="{B811D866-CF72-4DF9-BA39-F679ED419E11}" type="pres">
      <dgm:prSet presAssocID="{7E84C996-B559-42CA-92D1-6B063A7199C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C47E94-295C-4D2D-AC43-3F5A0F644141}" type="pres">
      <dgm:prSet presAssocID="{B34874A9-DE9A-4163-8B85-63F73DBAAFE0}" presName="node" presStyleLbl="node1" presStyleIdx="0" presStyleCnt="5" custScaleX="95342" custScaleY="61885" custLinFactNeighborX="-2499" custLinFactNeighborY="-22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D0E0EB-2DA8-4CDB-8641-E1CB1E7433A3}" type="pres">
      <dgm:prSet presAssocID="{ED6413CD-A33D-4729-8BBF-AB4EA571E7C0}" presName="sibTrans" presStyleCnt="0"/>
      <dgm:spPr/>
      <dgm:t>
        <a:bodyPr/>
        <a:lstStyle/>
        <a:p>
          <a:endParaRPr lang="ru-RU"/>
        </a:p>
      </dgm:t>
    </dgm:pt>
    <dgm:pt modelId="{77EB7E71-ADEE-42C0-B71B-0D7FDF5A6DE5}" type="pres">
      <dgm:prSet presAssocID="{2E322D69-E8C3-49D3-B54C-5FF32FF95A14}" presName="node" presStyleLbl="node1" presStyleIdx="1" presStyleCnt="5" custScaleX="80344" custScaleY="61964" custLinFactNeighborX="1785" custLinFactNeighborY="5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876D68-A217-4F47-A170-08799A559A1D}" type="pres">
      <dgm:prSet presAssocID="{4B4F8F98-954F-43F0-ABE6-78AB4A05BEE5}" presName="sibTrans" presStyleCnt="0"/>
      <dgm:spPr/>
      <dgm:t>
        <a:bodyPr/>
        <a:lstStyle/>
        <a:p>
          <a:endParaRPr lang="ru-RU"/>
        </a:p>
      </dgm:t>
    </dgm:pt>
    <dgm:pt modelId="{122F01D4-0047-433C-A373-8FA787A4C1B1}" type="pres">
      <dgm:prSet presAssocID="{FCA23452-6D34-47B8-806B-AD97520C5B54}" presName="node" presStyleLbl="node1" presStyleIdx="2" presStyleCnt="5" custScaleX="78766" custScaleY="62027" custLinFactNeighborX="-41932" custLinFactNeighborY="43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87C55A-95C8-495A-B3F8-C6D844964F8C}" type="pres">
      <dgm:prSet presAssocID="{1017B3FD-5E8A-494F-B3DC-D2A65572396D}" presName="sibTrans" presStyleCnt="0"/>
      <dgm:spPr/>
      <dgm:t>
        <a:bodyPr/>
        <a:lstStyle/>
        <a:p>
          <a:endParaRPr lang="ru-RU"/>
        </a:p>
      </dgm:t>
    </dgm:pt>
    <dgm:pt modelId="{92091345-26C2-48BF-8150-8CF7BE9E6557}" type="pres">
      <dgm:prSet presAssocID="{32C30665-5AD0-4D74-B39D-E636E4055189}" presName="node" presStyleLbl="node1" presStyleIdx="3" presStyleCnt="5" custScaleX="72235" custScaleY="59174" custLinFactNeighborX="33690" custLinFactNeighborY="43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AD98DB-3BDE-4C03-B9F2-228A84CEFD15}" type="pres">
      <dgm:prSet presAssocID="{8F9E5BB2-98F1-4F3C-A784-A881300123DD}" presName="sibTrans" presStyleCnt="0"/>
      <dgm:spPr/>
      <dgm:t>
        <a:bodyPr/>
        <a:lstStyle/>
        <a:p>
          <a:endParaRPr lang="ru-RU"/>
        </a:p>
      </dgm:t>
    </dgm:pt>
    <dgm:pt modelId="{32628CE0-A32A-43F3-8AD8-8EBA235B3612}" type="pres">
      <dgm:prSet presAssocID="{AA116858-DB5D-4741-9E09-EB6BCF08019B}" presName="node" presStyleLbl="node1" presStyleIdx="4" presStyleCnt="5" custScaleX="98869" custScaleY="52737" custLinFactNeighborX="2982" custLinFactNeighborY="78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E9A1BE-BAC6-4D01-A5DE-2C00686165E9}" type="presOf" srcId="{AA116858-DB5D-4741-9E09-EB6BCF08019B}" destId="{32628CE0-A32A-43F3-8AD8-8EBA235B3612}" srcOrd="0" destOrd="0" presId="urn:microsoft.com/office/officeart/2005/8/layout/default#1"/>
    <dgm:cxn modelId="{6F4773E9-A595-4AC9-AB4F-763063CBB6C1}" srcId="{7E84C996-B559-42CA-92D1-6B063A7199CD}" destId="{2E322D69-E8C3-49D3-B54C-5FF32FF95A14}" srcOrd="1" destOrd="0" parTransId="{8809C8EA-3479-465B-B014-8B549C2359F5}" sibTransId="{4B4F8F98-954F-43F0-ABE6-78AB4A05BEE5}"/>
    <dgm:cxn modelId="{F4B162C9-650A-4F80-916C-7C93A0146AA7}" srcId="{7E84C996-B559-42CA-92D1-6B063A7199CD}" destId="{B34874A9-DE9A-4163-8B85-63F73DBAAFE0}" srcOrd="0" destOrd="0" parTransId="{F8B7764E-64E6-47C3-91B5-8FE04DC6F03B}" sibTransId="{ED6413CD-A33D-4729-8BBF-AB4EA571E7C0}"/>
    <dgm:cxn modelId="{B1ABCD4E-7D25-435B-ACEC-464FC5E91EB1}" type="presOf" srcId="{B34874A9-DE9A-4163-8B85-63F73DBAAFE0}" destId="{7FC47E94-295C-4D2D-AC43-3F5A0F644141}" srcOrd="0" destOrd="0" presId="urn:microsoft.com/office/officeart/2005/8/layout/default#1"/>
    <dgm:cxn modelId="{F36E148E-D0AF-4538-B19A-D05149A72C65}" type="presOf" srcId="{7E84C996-B559-42CA-92D1-6B063A7199CD}" destId="{B811D866-CF72-4DF9-BA39-F679ED419E11}" srcOrd="0" destOrd="0" presId="urn:microsoft.com/office/officeart/2005/8/layout/default#1"/>
    <dgm:cxn modelId="{4BCFA880-10A0-4CBD-BB12-2E79F40DAE52}" type="presOf" srcId="{32C30665-5AD0-4D74-B39D-E636E4055189}" destId="{92091345-26C2-48BF-8150-8CF7BE9E6557}" srcOrd="0" destOrd="0" presId="urn:microsoft.com/office/officeart/2005/8/layout/default#1"/>
    <dgm:cxn modelId="{681FC055-9B6F-4B7D-97A5-E08EF398D2FD}" srcId="{7E84C996-B559-42CA-92D1-6B063A7199CD}" destId="{32C30665-5AD0-4D74-B39D-E636E4055189}" srcOrd="3" destOrd="0" parTransId="{745C54F6-CC3F-44B6-A464-C5256B1F962A}" sibTransId="{8F9E5BB2-98F1-4F3C-A784-A881300123DD}"/>
    <dgm:cxn modelId="{5EC7EA97-9C10-4E7D-BEA5-15EC9E3C4147}" type="presOf" srcId="{FCA23452-6D34-47B8-806B-AD97520C5B54}" destId="{122F01D4-0047-433C-A373-8FA787A4C1B1}" srcOrd="0" destOrd="0" presId="urn:microsoft.com/office/officeart/2005/8/layout/default#1"/>
    <dgm:cxn modelId="{80CBE4E2-2E08-4658-934E-D254FB722BBE}" type="presOf" srcId="{2E322D69-E8C3-49D3-B54C-5FF32FF95A14}" destId="{77EB7E71-ADEE-42C0-B71B-0D7FDF5A6DE5}" srcOrd="0" destOrd="0" presId="urn:microsoft.com/office/officeart/2005/8/layout/default#1"/>
    <dgm:cxn modelId="{12C25B66-857E-4FAD-8F6B-6BF136DA2A4E}" srcId="{7E84C996-B559-42CA-92D1-6B063A7199CD}" destId="{AA116858-DB5D-4741-9E09-EB6BCF08019B}" srcOrd="4" destOrd="0" parTransId="{5376EE57-F688-411C-8945-7F08665CD7B9}" sibTransId="{F4649B00-5D14-49DC-8107-D80104C872CB}"/>
    <dgm:cxn modelId="{D8FC5FAE-6D59-4898-AA10-1BE7D2E234B5}" srcId="{7E84C996-B559-42CA-92D1-6B063A7199CD}" destId="{FCA23452-6D34-47B8-806B-AD97520C5B54}" srcOrd="2" destOrd="0" parTransId="{E933AF8C-86FF-4A08-8B00-00C045D18CC6}" sibTransId="{1017B3FD-5E8A-494F-B3DC-D2A65572396D}"/>
    <dgm:cxn modelId="{A7384827-1BFB-4AB9-B4A8-48D2C9405214}" type="presParOf" srcId="{B811D866-CF72-4DF9-BA39-F679ED419E11}" destId="{7FC47E94-295C-4D2D-AC43-3F5A0F644141}" srcOrd="0" destOrd="0" presId="urn:microsoft.com/office/officeart/2005/8/layout/default#1"/>
    <dgm:cxn modelId="{01019DB4-31EA-4140-82E5-D2DB75F07150}" type="presParOf" srcId="{B811D866-CF72-4DF9-BA39-F679ED419E11}" destId="{B1D0E0EB-2DA8-4CDB-8641-E1CB1E7433A3}" srcOrd="1" destOrd="0" presId="urn:microsoft.com/office/officeart/2005/8/layout/default#1"/>
    <dgm:cxn modelId="{F5F6349A-0C53-4951-B9B1-F924C33D7081}" type="presParOf" srcId="{B811D866-CF72-4DF9-BA39-F679ED419E11}" destId="{77EB7E71-ADEE-42C0-B71B-0D7FDF5A6DE5}" srcOrd="2" destOrd="0" presId="urn:microsoft.com/office/officeart/2005/8/layout/default#1"/>
    <dgm:cxn modelId="{E648257F-DD8E-4514-9BC6-A4BC33E1485F}" type="presParOf" srcId="{B811D866-CF72-4DF9-BA39-F679ED419E11}" destId="{46876D68-A217-4F47-A170-08799A559A1D}" srcOrd="3" destOrd="0" presId="urn:microsoft.com/office/officeart/2005/8/layout/default#1"/>
    <dgm:cxn modelId="{3FA2BE01-B53A-4449-824B-84E3768B2DF1}" type="presParOf" srcId="{B811D866-CF72-4DF9-BA39-F679ED419E11}" destId="{122F01D4-0047-433C-A373-8FA787A4C1B1}" srcOrd="4" destOrd="0" presId="urn:microsoft.com/office/officeart/2005/8/layout/default#1"/>
    <dgm:cxn modelId="{3C781C54-1069-4DAC-BECD-89EFA939445F}" type="presParOf" srcId="{B811D866-CF72-4DF9-BA39-F679ED419E11}" destId="{6887C55A-95C8-495A-B3F8-C6D844964F8C}" srcOrd="5" destOrd="0" presId="urn:microsoft.com/office/officeart/2005/8/layout/default#1"/>
    <dgm:cxn modelId="{CC2D9373-6A86-4562-922F-6A0A798A0D5B}" type="presParOf" srcId="{B811D866-CF72-4DF9-BA39-F679ED419E11}" destId="{92091345-26C2-48BF-8150-8CF7BE9E6557}" srcOrd="6" destOrd="0" presId="urn:microsoft.com/office/officeart/2005/8/layout/default#1"/>
    <dgm:cxn modelId="{068CFE79-6EC8-4022-8CA3-FDDA12C55093}" type="presParOf" srcId="{B811D866-CF72-4DF9-BA39-F679ED419E11}" destId="{BBAD98DB-3BDE-4C03-B9F2-228A84CEFD15}" srcOrd="7" destOrd="0" presId="urn:microsoft.com/office/officeart/2005/8/layout/default#1"/>
    <dgm:cxn modelId="{6FDB04F7-7DC2-47F2-B1FE-69DA57A04DF9}" type="presParOf" srcId="{B811D866-CF72-4DF9-BA39-F679ED419E11}" destId="{32628CE0-A32A-43F3-8AD8-8EBA235B3612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C47E94-295C-4D2D-AC43-3F5A0F644141}">
      <dsp:nvSpPr>
        <dsp:cNvPr id="0" name=""/>
        <dsp:cNvSpPr/>
      </dsp:nvSpPr>
      <dsp:spPr>
        <a:xfrm>
          <a:off x="617191" y="0"/>
          <a:ext cx="3631280" cy="1414204"/>
        </a:xfrm>
        <a:prstGeom prst="rec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i="1" kern="1200" dirty="0" smtClean="0"/>
            <a:t>Социально-коммуникативное развитие</a:t>
          </a:r>
          <a:endParaRPr lang="ru-RU" sz="2600" b="1" i="1" kern="1200" dirty="0"/>
        </a:p>
      </dsp:txBody>
      <dsp:txXfrm>
        <a:off x="617191" y="0"/>
        <a:ext cx="3631280" cy="1414204"/>
      </dsp:txXfrm>
    </dsp:sp>
    <dsp:sp modelId="{77EB7E71-ADEE-42C0-B71B-0D7FDF5A6DE5}">
      <dsp:nvSpPr>
        <dsp:cNvPr id="0" name=""/>
        <dsp:cNvSpPr/>
      </dsp:nvSpPr>
      <dsp:spPr>
        <a:xfrm>
          <a:off x="4792505" y="13585"/>
          <a:ext cx="3060052" cy="1416009"/>
        </a:xfrm>
        <a:prstGeom prst="rec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i="1" kern="1200" dirty="0" smtClean="0"/>
            <a:t>Познавательное развитие</a:t>
          </a:r>
          <a:endParaRPr lang="ru-RU" sz="2600" b="1" i="1" kern="1200" dirty="0"/>
        </a:p>
      </dsp:txBody>
      <dsp:txXfrm>
        <a:off x="4792505" y="13585"/>
        <a:ext cx="3060052" cy="1416009"/>
      </dsp:txXfrm>
    </dsp:sp>
    <dsp:sp modelId="{122F01D4-0047-433C-A373-8FA787A4C1B1}">
      <dsp:nvSpPr>
        <dsp:cNvPr id="0" name=""/>
        <dsp:cNvSpPr/>
      </dsp:nvSpPr>
      <dsp:spPr>
        <a:xfrm>
          <a:off x="0" y="1896730"/>
          <a:ext cx="2999951" cy="1417449"/>
        </a:xfrm>
        <a:prstGeom prst="rec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i="1" kern="1200" dirty="0" smtClean="0"/>
            <a:t>Речевое развитие</a:t>
          </a:r>
          <a:endParaRPr lang="ru-RU" sz="2600" b="1" i="1" kern="1200" dirty="0"/>
        </a:p>
      </dsp:txBody>
      <dsp:txXfrm>
        <a:off x="0" y="1896730"/>
        <a:ext cx="2999951" cy="1417449"/>
      </dsp:txXfrm>
    </dsp:sp>
    <dsp:sp modelId="{92091345-26C2-48BF-8150-8CF7BE9E6557}">
      <dsp:nvSpPr>
        <dsp:cNvPr id="0" name=""/>
        <dsp:cNvSpPr/>
      </dsp:nvSpPr>
      <dsp:spPr>
        <a:xfrm>
          <a:off x="5745737" y="1929328"/>
          <a:ext cx="2751206" cy="1352252"/>
        </a:xfrm>
        <a:prstGeom prst="rec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i="1" kern="1200" smtClean="0"/>
            <a:t>Художественно-эстетическое    развитие</a:t>
          </a:r>
          <a:endParaRPr lang="ru-RU" sz="2600" b="1" i="1" kern="1200" dirty="0"/>
        </a:p>
      </dsp:txBody>
      <dsp:txXfrm>
        <a:off x="5745737" y="1929328"/>
        <a:ext cx="2751206" cy="1352252"/>
      </dsp:txXfrm>
    </dsp:sp>
    <dsp:sp modelId="{32628CE0-A32A-43F3-8AD8-8EBA235B3612}">
      <dsp:nvSpPr>
        <dsp:cNvPr id="0" name=""/>
        <dsp:cNvSpPr/>
      </dsp:nvSpPr>
      <dsp:spPr>
        <a:xfrm>
          <a:off x="2479240" y="3595447"/>
          <a:ext cx="3765612" cy="1205152"/>
        </a:xfrm>
        <a:prstGeom prst="rec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i="1" kern="1200" smtClean="0"/>
            <a:t>Физическое развитие</a:t>
          </a:r>
          <a:endParaRPr lang="ru-RU" sz="2600" b="1" i="1" kern="1200" dirty="0"/>
        </a:p>
      </dsp:txBody>
      <dsp:txXfrm>
        <a:off x="2479240" y="3595447"/>
        <a:ext cx="3765612" cy="12051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1867-F6F8-4AB9-8118-D22513D95879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9822-D6A4-4074-9436-50AA04574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803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1867-F6F8-4AB9-8118-D22513D95879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9822-D6A4-4074-9436-50AA04574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754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1867-F6F8-4AB9-8118-D22513D95879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9822-D6A4-4074-9436-50AA04574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3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1867-F6F8-4AB9-8118-D22513D95879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9822-D6A4-4074-9436-50AA04574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494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1867-F6F8-4AB9-8118-D22513D95879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9822-D6A4-4074-9436-50AA04574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65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1867-F6F8-4AB9-8118-D22513D95879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9822-D6A4-4074-9436-50AA04574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91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1867-F6F8-4AB9-8118-D22513D95879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9822-D6A4-4074-9436-50AA04574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73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1867-F6F8-4AB9-8118-D22513D95879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9822-D6A4-4074-9436-50AA04574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229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1867-F6F8-4AB9-8118-D22513D95879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9822-D6A4-4074-9436-50AA04574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593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1867-F6F8-4AB9-8118-D22513D95879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9822-D6A4-4074-9436-50AA04574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830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1867-F6F8-4AB9-8118-D22513D95879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9822-D6A4-4074-9436-50AA04574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232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31867-F6F8-4AB9-8118-D22513D95879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39822-D6A4-4074-9436-50AA04574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542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fgosreestr.ru/registry/primernaya-adaptirovannaya-osnovnaya-obrazovatelnaya-programma-doshkolnogo-obrazovaniya-detej-s-tyazhyolymi-narusheniyami-rechi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7961" y="28048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Структурное подразделение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Детский сад «Малыш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 МАОУ СОШ №16 </a:t>
            </a:r>
            <a:b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городского округа Щёлково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44310"/>
            <a:ext cx="10515600" cy="37678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ПРЕЗЕНТАЦИЯ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АДАПТИРОВАННОЙ ОСНОВНОЙ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ОБРАЗОВАТЕЛЬНОЙ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ПРОГРАММЫ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ОБРАЗОВАНИЯ 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ДЕТЕЙ С ТЯЖЕЛЫМИ НАРУШЕНИЯМИ РЕЧИ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Логотип_бежевый_новый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098" y="4486631"/>
            <a:ext cx="3931804" cy="2371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Воспитатель\Desktop\get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9656" y="317478"/>
            <a:ext cx="2496609" cy="12885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5206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4498524"/>
              </p:ext>
            </p:extLst>
          </p:nvPr>
        </p:nvGraphicFramePr>
        <p:xfrm>
          <a:off x="298576" y="1142114"/>
          <a:ext cx="7875040" cy="43861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1032">
                  <a:extLst>
                    <a:ext uri="{9D8B030D-6E8A-4147-A177-3AD203B41FA5}">
                      <a16:colId xmlns:a16="http://schemas.microsoft.com/office/drawing/2014/main" val="322539930"/>
                    </a:ext>
                  </a:extLst>
                </a:gridCol>
                <a:gridCol w="1982559">
                  <a:extLst>
                    <a:ext uri="{9D8B030D-6E8A-4147-A177-3AD203B41FA5}">
                      <a16:colId xmlns:a16="http://schemas.microsoft.com/office/drawing/2014/main" val="3835456230"/>
                    </a:ext>
                  </a:extLst>
                </a:gridCol>
                <a:gridCol w="511032">
                  <a:extLst>
                    <a:ext uri="{9D8B030D-6E8A-4147-A177-3AD203B41FA5}">
                      <a16:colId xmlns:a16="http://schemas.microsoft.com/office/drawing/2014/main" val="3898754502"/>
                    </a:ext>
                  </a:extLst>
                </a:gridCol>
                <a:gridCol w="718832">
                  <a:extLst>
                    <a:ext uri="{9D8B030D-6E8A-4147-A177-3AD203B41FA5}">
                      <a16:colId xmlns:a16="http://schemas.microsoft.com/office/drawing/2014/main" val="456559275"/>
                    </a:ext>
                  </a:extLst>
                </a:gridCol>
                <a:gridCol w="718832">
                  <a:extLst>
                    <a:ext uri="{9D8B030D-6E8A-4147-A177-3AD203B41FA5}">
                      <a16:colId xmlns:a16="http://schemas.microsoft.com/office/drawing/2014/main" val="1492192364"/>
                    </a:ext>
                  </a:extLst>
                </a:gridCol>
                <a:gridCol w="611085">
                  <a:extLst>
                    <a:ext uri="{9D8B030D-6E8A-4147-A177-3AD203B41FA5}">
                      <a16:colId xmlns:a16="http://schemas.microsoft.com/office/drawing/2014/main" val="1889342513"/>
                    </a:ext>
                  </a:extLst>
                </a:gridCol>
                <a:gridCol w="531041">
                  <a:extLst>
                    <a:ext uri="{9D8B030D-6E8A-4147-A177-3AD203B41FA5}">
                      <a16:colId xmlns:a16="http://schemas.microsoft.com/office/drawing/2014/main" val="1455017390"/>
                    </a:ext>
                  </a:extLst>
                </a:gridCol>
                <a:gridCol w="531041">
                  <a:extLst>
                    <a:ext uri="{9D8B030D-6E8A-4147-A177-3AD203B41FA5}">
                      <a16:colId xmlns:a16="http://schemas.microsoft.com/office/drawing/2014/main" val="46771598"/>
                    </a:ext>
                  </a:extLst>
                </a:gridCol>
                <a:gridCol w="686507">
                  <a:extLst>
                    <a:ext uri="{9D8B030D-6E8A-4147-A177-3AD203B41FA5}">
                      <a16:colId xmlns:a16="http://schemas.microsoft.com/office/drawing/2014/main" val="3741826414"/>
                    </a:ext>
                  </a:extLst>
                </a:gridCol>
                <a:gridCol w="686507">
                  <a:extLst>
                    <a:ext uri="{9D8B030D-6E8A-4147-A177-3AD203B41FA5}">
                      <a16:colId xmlns:a16="http://schemas.microsoft.com/office/drawing/2014/main" val="4082330742"/>
                    </a:ext>
                  </a:extLst>
                </a:gridCol>
                <a:gridCol w="207799">
                  <a:extLst>
                    <a:ext uri="{9D8B030D-6E8A-4147-A177-3AD203B41FA5}">
                      <a16:colId xmlns:a16="http://schemas.microsoft.com/office/drawing/2014/main" val="2481460030"/>
                    </a:ext>
                  </a:extLst>
                </a:gridCol>
                <a:gridCol w="178773">
                  <a:extLst>
                    <a:ext uri="{9D8B030D-6E8A-4147-A177-3AD203B41FA5}">
                      <a16:colId xmlns:a16="http://schemas.microsoft.com/office/drawing/2014/main" val="2343781669"/>
                    </a:ext>
                  </a:extLst>
                </a:gridCol>
              </a:tblGrid>
              <a:tr h="160889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№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</a:rPr>
                        <a:t>ФИ ребенка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 anchor="ctr"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МУЗЫКАЛЬНОЕ РАЗВИТИЕ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510688"/>
                  </a:ext>
                </a:extLst>
              </a:tr>
              <a:tr h="10457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</a:rPr>
                        <a:t>Слушает музыкальное произведение до конца. Эмоционально откликается на музыку разного характера. Узнаёт знакомые песни.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Различает звуки по высоте (в пределах октавы). Замечает изменения в звучании(тихо — громко) Поёт, не отставая и не опережая других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Умеет выполнять танцевальные дви­жения: кружиться в парах, притопывать попеременно ногами, двигаться под музыку с предметами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Различает</a:t>
                      </a:r>
                      <a:endParaRPr lang="ru-RU" sz="5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и называет музыкальные инструменты: бубен, колокольчик, барабан. Играет на них ритмично.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Итоговый показатель по каждому ребенку(среднее значение)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984680"/>
                  </a:ext>
                </a:extLst>
              </a:tr>
              <a:tr h="1608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I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II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I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II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I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II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I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II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I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II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extLst>
                  <a:ext uri="{0D108BD9-81ED-4DB2-BD59-A6C34878D82A}">
                    <a16:rowId xmlns:a16="http://schemas.microsoft.com/office/drawing/2014/main" val="2068632020"/>
                  </a:ext>
                </a:extLst>
              </a:tr>
              <a:tr h="804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extLst>
                  <a:ext uri="{0D108BD9-81ED-4DB2-BD59-A6C34878D82A}">
                    <a16:rowId xmlns:a16="http://schemas.microsoft.com/office/drawing/2014/main" val="4062392205"/>
                  </a:ext>
                </a:extLst>
              </a:tr>
              <a:tr h="804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extLst>
                  <a:ext uri="{0D108BD9-81ED-4DB2-BD59-A6C34878D82A}">
                    <a16:rowId xmlns:a16="http://schemas.microsoft.com/office/drawing/2014/main" val="418330497"/>
                  </a:ext>
                </a:extLst>
              </a:tr>
              <a:tr h="804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extLst>
                  <a:ext uri="{0D108BD9-81ED-4DB2-BD59-A6C34878D82A}">
                    <a16:rowId xmlns:a16="http://schemas.microsoft.com/office/drawing/2014/main" val="3823056156"/>
                  </a:ext>
                </a:extLst>
              </a:tr>
              <a:tr h="804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extLst>
                  <a:ext uri="{0D108BD9-81ED-4DB2-BD59-A6C34878D82A}">
                    <a16:rowId xmlns:a16="http://schemas.microsoft.com/office/drawing/2014/main" val="929927146"/>
                  </a:ext>
                </a:extLst>
              </a:tr>
              <a:tr h="804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extLst>
                  <a:ext uri="{0D108BD9-81ED-4DB2-BD59-A6C34878D82A}">
                    <a16:rowId xmlns:a16="http://schemas.microsoft.com/office/drawing/2014/main" val="2034143049"/>
                  </a:ext>
                </a:extLst>
              </a:tr>
              <a:tr h="804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extLst>
                  <a:ext uri="{0D108BD9-81ED-4DB2-BD59-A6C34878D82A}">
                    <a16:rowId xmlns:a16="http://schemas.microsoft.com/office/drawing/2014/main" val="1781726379"/>
                  </a:ext>
                </a:extLst>
              </a:tr>
              <a:tr h="804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extLst>
                  <a:ext uri="{0D108BD9-81ED-4DB2-BD59-A6C34878D82A}">
                    <a16:rowId xmlns:a16="http://schemas.microsoft.com/office/drawing/2014/main" val="3766467538"/>
                  </a:ext>
                </a:extLst>
              </a:tr>
              <a:tr h="804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extLst>
                  <a:ext uri="{0D108BD9-81ED-4DB2-BD59-A6C34878D82A}">
                    <a16:rowId xmlns:a16="http://schemas.microsoft.com/office/drawing/2014/main" val="1935132122"/>
                  </a:ext>
                </a:extLst>
              </a:tr>
              <a:tr h="804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extLst>
                  <a:ext uri="{0D108BD9-81ED-4DB2-BD59-A6C34878D82A}">
                    <a16:rowId xmlns:a16="http://schemas.microsoft.com/office/drawing/2014/main" val="2591243846"/>
                  </a:ext>
                </a:extLst>
              </a:tr>
              <a:tr h="804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extLst>
                  <a:ext uri="{0D108BD9-81ED-4DB2-BD59-A6C34878D82A}">
                    <a16:rowId xmlns:a16="http://schemas.microsoft.com/office/drawing/2014/main" val="3132554505"/>
                  </a:ext>
                </a:extLst>
              </a:tr>
              <a:tr h="804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extLst>
                  <a:ext uri="{0D108BD9-81ED-4DB2-BD59-A6C34878D82A}">
                    <a16:rowId xmlns:a16="http://schemas.microsoft.com/office/drawing/2014/main" val="215106404"/>
                  </a:ext>
                </a:extLst>
              </a:tr>
              <a:tr h="804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extLst>
                  <a:ext uri="{0D108BD9-81ED-4DB2-BD59-A6C34878D82A}">
                    <a16:rowId xmlns:a16="http://schemas.microsoft.com/office/drawing/2014/main" val="1468519491"/>
                  </a:ext>
                </a:extLst>
              </a:tr>
              <a:tr h="804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extLst>
                  <a:ext uri="{0D108BD9-81ED-4DB2-BD59-A6C34878D82A}">
                    <a16:rowId xmlns:a16="http://schemas.microsoft.com/office/drawing/2014/main" val="1606911708"/>
                  </a:ext>
                </a:extLst>
              </a:tr>
              <a:tr h="804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extLst>
                  <a:ext uri="{0D108BD9-81ED-4DB2-BD59-A6C34878D82A}">
                    <a16:rowId xmlns:a16="http://schemas.microsoft.com/office/drawing/2014/main" val="3405420979"/>
                  </a:ext>
                </a:extLst>
              </a:tr>
              <a:tr h="804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extLst>
                  <a:ext uri="{0D108BD9-81ED-4DB2-BD59-A6C34878D82A}">
                    <a16:rowId xmlns:a16="http://schemas.microsoft.com/office/drawing/2014/main" val="1308150842"/>
                  </a:ext>
                </a:extLst>
              </a:tr>
              <a:tr h="804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extLst>
                  <a:ext uri="{0D108BD9-81ED-4DB2-BD59-A6C34878D82A}">
                    <a16:rowId xmlns:a16="http://schemas.microsoft.com/office/drawing/2014/main" val="4121157142"/>
                  </a:ext>
                </a:extLst>
              </a:tr>
              <a:tr h="804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extLst>
                  <a:ext uri="{0D108BD9-81ED-4DB2-BD59-A6C34878D82A}">
                    <a16:rowId xmlns:a16="http://schemas.microsoft.com/office/drawing/2014/main" val="3020830292"/>
                  </a:ext>
                </a:extLst>
              </a:tr>
              <a:tr h="804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extLst>
                  <a:ext uri="{0D108BD9-81ED-4DB2-BD59-A6C34878D82A}">
                    <a16:rowId xmlns:a16="http://schemas.microsoft.com/office/drawing/2014/main" val="2162541623"/>
                  </a:ext>
                </a:extLst>
              </a:tr>
              <a:tr h="804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extLst>
                  <a:ext uri="{0D108BD9-81ED-4DB2-BD59-A6C34878D82A}">
                    <a16:rowId xmlns:a16="http://schemas.microsoft.com/office/drawing/2014/main" val="2495202998"/>
                  </a:ext>
                </a:extLst>
              </a:tr>
              <a:tr h="804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extLst>
                  <a:ext uri="{0D108BD9-81ED-4DB2-BD59-A6C34878D82A}">
                    <a16:rowId xmlns:a16="http://schemas.microsoft.com/office/drawing/2014/main" val="3064624152"/>
                  </a:ext>
                </a:extLst>
              </a:tr>
              <a:tr h="804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extLst>
                  <a:ext uri="{0D108BD9-81ED-4DB2-BD59-A6C34878D82A}">
                    <a16:rowId xmlns:a16="http://schemas.microsoft.com/office/drawing/2014/main" val="2156065695"/>
                  </a:ext>
                </a:extLst>
              </a:tr>
              <a:tr h="804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extLst>
                  <a:ext uri="{0D108BD9-81ED-4DB2-BD59-A6C34878D82A}">
                    <a16:rowId xmlns:a16="http://schemas.microsoft.com/office/drawing/2014/main" val="745637043"/>
                  </a:ext>
                </a:extLst>
              </a:tr>
              <a:tr h="804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extLst>
                  <a:ext uri="{0D108BD9-81ED-4DB2-BD59-A6C34878D82A}">
                    <a16:rowId xmlns:a16="http://schemas.microsoft.com/office/drawing/2014/main" val="2422594124"/>
                  </a:ext>
                </a:extLst>
              </a:tr>
              <a:tr h="804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extLst>
                  <a:ext uri="{0D108BD9-81ED-4DB2-BD59-A6C34878D82A}">
                    <a16:rowId xmlns:a16="http://schemas.microsoft.com/office/drawing/2014/main" val="1119117864"/>
                  </a:ext>
                </a:extLst>
              </a:tr>
              <a:tr h="804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extLst>
                  <a:ext uri="{0D108BD9-81ED-4DB2-BD59-A6C34878D82A}">
                    <a16:rowId xmlns:a16="http://schemas.microsoft.com/office/drawing/2014/main" val="2178944980"/>
                  </a:ext>
                </a:extLst>
              </a:tr>
              <a:tr h="804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extLst>
                  <a:ext uri="{0D108BD9-81ED-4DB2-BD59-A6C34878D82A}">
                    <a16:rowId xmlns:a16="http://schemas.microsoft.com/office/drawing/2014/main" val="4149175287"/>
                  </a:ext>
                </a:extLst>
              </a:tr>
              <a:tr h="804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extLst>
                  <a:ext uri="{0D108BD9-81ED-4DB2-BD59-A6C34878D82A}">
                    <a16:rowId xmlns:a16="http://schemas.microsoft.com/office/drawing/2014/main" val="3874586461"/>
                  </a:ext>
                </a:extLst>
              </a:tr>
              <a:tr h="804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extLst>
                  <a:ext uri="{0D108BD9-81ED-4DB2-BD59-A6C34878D82A}">
                    <a16:rowId xmlns:a16="http://schemas.microsoft.com/office/drawing/2014/main" val="3132784037"/>
                  </a:ext>
                </a:extLst>
              </a:tr>
              <a:tr h="804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extLst>
                  <a:ext uri="{0D108BD9-81ED-4DB2-BD59-A6C34878D82A}">
                    <a16:rowId xmlns:a16="http://schemas.microsoft.com/office/drawing/2014/main" val="3190728508"/>
                  </a:ext>
                </a:extLst>
              </a:tr>
              <a:tr h="804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extLst>
                  <a:ext uri="{0D108BD9-81ED-4DB2-BD59-A6C34878D82A}">
                    <a16:rowId xmlns:a16="http://schemas.microsoft.com/office/drawing/2014/main" val="3633061351"/>
                  </a:ext>
                </a:extLst>
              </a:tr>
              <a:tr h="87763">
                <a:tc gridSpan="1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Уровень освоения содержания раздела: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118887"/>
                  </a:ext>
                </a:extLst>
              </a:tr>
              <a:tr h="48266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Высокий уровень 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Средний уровень 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Низкий уровень  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___________ детей _______%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___________ детей _______%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___________ детей _______%</a:t>
                      </a:r>
                    </a:p>
                    <a:p>
                      <a:r>
                        <a:rPr lang="ru-RU" sz="500">
                          <a:effectLst/>
                        </a:rPr>
                        <a:t>    ВЫВОД:       </a:t>
                      </a:r>
                      <a:endParaRPr lang="ru-RU" sz="5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54" marR="30754" marT="0" marB="0"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marL="41005" marR="41005" marT="20503" marB="20503"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marL="41005" marR="41005" marT="20503" marB="20503"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marL="41005" marR="41005" marT="20503" marB="20503"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marL="41005" marR="41005" marT="20503" marB="20503"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marL="41005" marR="41005" marT="20503" marB="20503"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marL="41005" marR="41005" marT="20503" marB="20503"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marL="41005" marR="41005" marT="20503" marB="20503"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marL="41005" marR="41005" marT="20503" marB="20503"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marL="41005" marR="41005" marT="20503" marB="20503"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41005" marR="41005" marT="20503" marB="20503"/>
                </a:tc>
                <a:extLst>
                  <a:ext uri="{0D108BD9-81ED-4DB2-BD59-A6C34878D82A}">
                    <a16:rowId xmlns:a16="http://schemas.microsoft.com/office/drawing/2014/main" val="3283137284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05610" y="128618"/>
            <a:ext cx="15736013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ХУДОЖЕСТВЕННО-ЭСТЕТИЧЕСКОЕ РАЗВИТИЕ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Младшая группа (с 3 до 4 лет)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Дата</a:t>
            </a: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проведения</a:t>
            </a: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(начало года) _____________________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Дата </a:t>
            </a: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проведения</a:t>
            </a: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(конец года)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_____________________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Педагог:____________________________________________________________________________________________________________________________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535023442"/>
              </p:ext>
            </p:extLst>
          </p:nvPr>
        </p:nvGraphicFramePr>
        <p:xfrm>
          <a:off x="8173617" y="3335209"/>
          <a:ext cx="4225147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293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СОДЕРЖАТЕЛЬНЫЙ РАЗДЕЛ</a:t>
            </a:r>
            <a:b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Образовательные </a:t>
            </a:r>
            <a:r>
              <a:rPr lang="ru-RU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области</a:t>
            </a:r>
            <a:endParaRPr lang="ru-RU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026355446"/>
              </p:ext>
            </p:extLst>
          </p:nvPr>
        </p:nvGraphicFramePr>
        <p:xfrm>
          <a:off x="1847528" y="1877008"/>
          <a:ext cx="8496944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:\Users\user\Desktop\Логотип_бежевый_новый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944" y="3441316"/>
            <a:ext cx="2532112" cy="1527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50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ВАРИАТИВНАЯ ЧАСТЬ ПРОГРАММЫ</a:t>
            </a:r>
            <a:endParaRPr lang="ru-RU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компонент: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работы  является развитие духовно-нравственной культуры ребенка, формирование ценностных ориентаций средствами традиционной народной культуры родного края.</a:t>
            </a:r>
          </a:p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Приоритетные направления деятельности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общеразвивающей направленности является «Художественно – эстетическое развитие», которое реализуется по следующим направлениям: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деятельность по нетрадиционной технике рисования в изостудии «Акварелька»;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образовательная деятельность по развитию танцевальных движений «Грация»;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деятельность по раннему художественно – эстетическому развитию детей «Радуга. Синтез искусств».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23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6271534"/>
              </p:ext>
            </p:extLst>
          </p:nvPr>
        </p:nvGraphicFramePr>
        <p:xfrm>
          <a:off x="1739900" y="1875441"/>
          <a:ext cx="8712200" cy="4251706"/>
        </p:xfrm>
        <a:graphic>
          <a:graphicData uri="http://schemas.openxmlformats.org/drawingml/2006/table">
            <a:tbl>
              <a:tblPr/>
              <a:tblGrid>
                <a:gridCol w="371204">
                  <a:extLst>
                    <a:ext uri="{9D8B030D-6E8A-4147-A177-3AD203B41FA5}">
                      <a16:colId xmlns:a16="http://schemas.microsoft.com/office/drawing/2014/main" val="1334245442"/>
                    </a:ext>
                  </a:extLst>
                </a:gridCol>
                <a:gridCol w="4276783">
                  <a:extLst>
                    <a:ext uri="{9D8B030D-6E8A-4147-A177-3AD203B41FA5}">
                      <a16:colId xmlns:a16="http://schemas.microsoft.com/office/drawing/2014/main" val="1196932393"/>
                    </a:ext>
                  </a:extLst>
                </a:gridCol>
                <a:gridCol w="4064213">
                  <a:extLst>
                    <a:ext uri="{9D8B030D-6E8A-4147-A177-3AD203B41FA5}">
                      <a16:colId xmlns:a16="http://schemas.microsoft.com/office/drawing/2014/main" val="2565465003"/>
                    </a:ext>
                  </a:extLst>
                </a:gridCol>
              </a:tblGrid>
              <a:tr h="283083">
                <a:tc gridSpan="3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i="0" u="none" strike="noStrike" kern="12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050" b="1" i="0" u="none" strike="noStrike" kern="1200" baseline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b="1" i="0" u="none" strike="noStrike" kern="12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базе детского сада имеются специализированные кабинеты для занятий с детьми: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988" marR="30988" marT="15494" marB="15494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719584"/>
                  </a:ext>
                </a:extLst>
              </a:tr>
              <a:tr h="1010793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i="0" u="none" strike="noStrike" kern="12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1.      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988" marR="30988" marT="15494" marB="15494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i="0" u="none" strike="noStrike" kern="12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Музыкальный зал вместимостью – 50-60 человек.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988" marR="30988" marT="15494" marB="15494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музыкальном зале имеется следующее оборудование: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- фортепиано;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музыкальные инструменты: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костюмерная;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мультимедиа проектор.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988" marR="30988" marT="15494" marB="15494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358410"/>
                  </a:ext>
                </a:extLst>
              </a:tr>
              <a:tr h="1255141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i="0" u="none" strike="noStrike" kern="12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2.      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988" marR="30988" marT="15494" marB="15494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i="0" u="none" strike="noStrike" kern="12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Физкультурный зал площадью 60 кв.м.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988" marR="30988" marT="15494" marB="15494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физкультурном зале имеется следующее оборудование: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спортивное оборудование и инвентарь в достаточном количестве;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сухой душ;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тренажёры.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физкультурном зале проводятся дополнительные занятия по программе «Корригирующая гимнастика».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988" marR="30988" marT="15494" marB="15494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448186"/>
                  </a:ext>
                </a:extLst>
              </a:tr>
              <a:tr h="646938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i="0" u="none" strike="noStrike" kern="12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4.      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988" marR="30988" marT="15494" marB="15494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i="0" u="none" strike="noStrike" kern="12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Кабинеты </a:t>
                      </a:r>
                      <a:r>
                        <a:rPr lang="ru-RU" sz="1050" b="1" i="0" u="none" strike="noStrike" kern="1200" dirty="0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педагога-психолога с сенсорной комнатой </a:t>
                      </a:r>
                      <a:r>
                        <a:rPr lang="ru-RU" sz="1050" b="1" i="0" u="none" strike="noStrike" kern="12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вместимостью до 8 человек.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988" marR="30988" marT="15494" marB="15494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Оборудование согласно программы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988" marR="30988" marT="15494" marB="15494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15408"/>
                  </a:ext>
                </a:extLst>
              </a:tr>
              <a:tr h="646938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i="0" u="none" strike="noStrike" kern="12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6.      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988" marR="30988" marT="15494" marB="15494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i="0" u="none" strike="noStrike" kern="12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Медицинский кабинет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988" marR="30988" marT="15494" marB="15494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Предназначены  для проведения лечебно-профилактических мероприятий.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988" marR="30988" marT="15494" marB="15494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8771042"/>
                  </a:ext>
                </a:extLst>
              </a:tr>
              <a:tr h="408813">
                <a:tc gridSpan="3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0" i="0" u="none" strike="noStrike" kern="12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Условия систематически преобразовываются, трансформируются, обновляются для стимулирования физической, творческой, интеллектуальной активности детей.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988" marR="30988" marT="15494" marB="15494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247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8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Места осуществления образовательной деятельности структурного подразделения: «Детский сад «Малыш»:</a:t>
            </a:r>
            <a:r>
              <a:rPr lang="ru-RU" sz="36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4447" y="1825625"/>
            <a:ext cx="1178755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141100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Российская Федерация, Московская область, Щёлковский район, г. Щёлково, ул. Парковая, 1А;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141100, Российская Федерация, Московская область, Щёлковский район, г. Щёлково, ул. Парковая, 9Б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учреждении функционирует 12 групп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полного дня (12 часов пребывания: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07.00 до 19.00):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 группа общеразвивающей направленности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детей в возрасте от 2 до 5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лет;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 групп для детей с ОВЗ (для детей с ТНР)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3 до 7 лет.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s://www.schelcovo.ru/image/photo/1411/view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764"/>
          <a:stretch/>
        </p:blipFill>
        <p:spPr bwMode="auto">
          <a:xfrm>
            <a:off x="6711463" y="3386493"/>
            <a:ext cx="5341809" cy="3204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46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031" y="509954"/>
            <a:ext cx="11654934" cy="15034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ПРОГРАММА          ДОШКОЛЬНОГО ОБРАЗОВАНИЯ (ООП ДО)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2031" y="2013438"/>
            <a:ext cx="9020907" cy="456899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    </a:t>
            </a:r>
          </a:p>
          <a:p>
            <a:pPr marL="0" indent="0" algn="just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спроектирована с учётом Федерального государственного образовательного стандарта дошкольного образования, с учетом комплексной образовательной программы дошкольного образования  «От рождения до школы». Инновационная программа дошкольного образования. /Под ред. Н. Е.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Вераксы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 С. Комаровой, Э. М. Дорофеевой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./</a:t>
            </a:r>
          </a:p>
          <a:p>
            <a:pPr marL="0" indent="0" algn="just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содержание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и особенности организации образовательного процесса в группах общеобразовательной направленности.</a:t>
            </a:r>
          </a:p>
          <a:p>
            <a:pPr marL="0" indent="0" algn="just">
              <a:buNone/>
            </a:pPr>
            <a:endParaRPr lang="ru-RU" i="1" dirty="0"/>
          </a:p>
        </p:txBody>
      </p:sp>
      <p:pic>
        <p:nvPicPr>
          <p:cNvPr id="4" name="Picture 2" descr="https://avatars.mds.yandex.net/get-marketpic/1402605/market_otzQDykmX-gJqIgHMlPBNQ/ori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4" t="4849" r="17567" b="4232"/>
          <a:stretch/>
        </p:blipFill>
        <p:spPr bwMode="auto">
          <a:xfrm>
            <a:off x="9808854" y="2341360"/>
            <a:ext cx="2268111" cy="3209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04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639" y="87923"/>
            <a:ext cx="11852030" cy="2171699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ОСНОВНАЯ ОБРАЗОВАТЕЛЬНАЯ ПРОГРАММА</a:t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ДОШКОЛЬНОГО ОБРАЗОВАНИЯ </a:t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С ТЯЖЕЛЫМИ НАРУШЕНИЯМИ РЕЧИ С 3 ДО 7 ЛЕТ (АООП ДО ДЛЯ ДЕТЕЙ С ТНР).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639" y="1679331"/>
            <a:ext cx="8897815" cy="394774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Предназначена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работы в группах компенсирующей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направленности.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программа составлена на основе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Примерной адаптированной основной образовательной программы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детей с тяжёлыми нарушениями речи (</a:t>
            </a:r>
            <a:r>
              <a:rPr 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https://fgosreestr.ru/registry/primernaya-adaptirovannaya-osnovnaya-obrazovatelnaya-programma-doshkolnogo-obrazovaniya-detej-s-tyazhyolymi-narusheniyami-rechi</a:t>
            </a:r>
            <a:r>
              <a:rPr lang="ru-RU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и «Комплексной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образования для детей с тяжелыми нарушениями речи (общим недоразвитием речи) с 3 до 7 лет» (Н.В.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Нищева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images.ru.prom.st/713012492_w640_h640_kompleksnaya-obrazovatelnaya-programm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0669" y="2326809"/>
            <a:ext cx="2736000" cy="3800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86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5460"/>
          </a:xfrm>
        </p:spPr>
        <p:txBody>
          <a:bodyPr>
            <a:normAutofit fontScale="90000"/>
          </a:bodyPr>
          <a:lstStyle/>
          <a:p>
            <a:r>
              <a:rPr lang="ru-RU" u="sng" cap="sm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ЦЕЛЕВОЙ РАЗДЕЛ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49678"/>
            <a:ext cx="10515600" cy="588522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Цели, задачи и принципы реализации АООП ДО для детей с ТНР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системы коррекционной работы в группах компенсирующей направленности для детей с тяжелыми нарушениями речи (общим недоразвитием речи) в возрасте с 3 до 7 лет, предусматривающей полную интеграцию действий всех специалистов дошкольной образовательной организации и родителей дошкольников;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выравнивание речевого и психофизического развития детей и обеспечение их всестороннего гармоничного развития, развития физических, духовно-нравственных, интеллектуальных и художественно-эстетических качеств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дошкольников</a:t>
            </a:r>
          </a:p>
          <a:p>
            <a:pPr lvl="0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позволит сформировать у дошкольников с ТНР психологическую готовность к обучению в общеобразовательной школе, реализующей адаптированную основную образовательную программу для детей с тяжелыми нарушениями речи, а также достичь основных целей дошкольного образования, которые сформулированы в концепции дошкольного воспитания.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разработана в соответствии с основными принципами и ценностями личностно-ориентированного образования, которые позволяют эффективно реализовать поставленные цели и задачи.</a:t>
            </a:r>
          </a:p>
          <a:p>
            <a:endParaRPr lang="ru-RU" dirty="0"/>
          </a:p>
          <a:p>
            <a:pPr marL="0" lv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44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7224"/>
            <a:ext cx="10515600" cy="65376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ЗНАЧИМЫЕ ХАРАКТЕРИСТИКИ: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Кадровый потенциал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865129"/>
              </p:ext>
            </p:extLst>
          </p:nvPr>
        </p:nvGraphicFramePr>
        <p:xfrm>
          <a:off x="457201" y="1376847"/>
          <a:ext cx="11438964" cy="2285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0987">
                  <a:extLst>
                    <a:ext uri="{9D8B030D-6E8A-4147-A177-3AD203B41FA5}">
                      <a16:colId xmlns:a16="http://schemas.microsoft.com/office/drawing/2014/main" val="200427638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718251973"/>
                    </a:ext>
                  </a:extLst>
                </a:gridCol>
                <a:gridCol w="376518">
                  <a:extLst>
                    <a:ext uri="{9D8B030D-6E8A-4147-A177-3AD203B41FA5}">
                      <a16:colId xmlns:a16="http://schemas.microsoft.com/office/drawing/2014/main" val="3894695880"/>
                    </a:ext>
                  </a:extLst>
                </a:gridCol>
                <a:gridCol w="349623">
                  <a:extLst>
                    <a:ext uri="{9D8B030D-6E8A-4147-A177-3AD203B41FA5}">
                      <a16:colId xmlns:a16="http://schemas.microsoft.com/office/drawing/2014/main" val="423080324"/>
                    </a:ext>
                  </a:extLst>
                </a:gridCol>
                <a:gridCol w="367553">
                  <a:extLst>
                    <a:ext uri="{9D8B030D-6E8A-4147-A177-3AD203B41FA5}">
                      <a16:colId xmlns:a16="http://schemas.microsoft.com/office/drawing/2014/main" val="1561934222"/>
                    </a:ext>
                  </a:extLst>
                </a:gridCol>
                <a:gridCol w="493059">
                  <a:extLst>
                    <a:ext uri="{9D8B030D-6E8A-4147-A177-3AD203B41FA5}">
                      <a16:colId xmlns:a16="http://schemas.microsoft.com/office/drawing/2014/main" val="2206809481"/>
                    </a:ext>
                  </a:extLst>
                </a:gridCol>
                <a:gridCol w="502024">
                  <a:extLst>
                    <a:ext uri="{9D8B030D-6E8A-4147-A177-3AD203B41FA5}">
                      <a16:colId xmlns:a16="http://schemas.microsoft.com/office/drawing/2014/main" val="2460849693"/>
                    </a:ext>
                  </a:extLst>
                </a:gridCol>
                <a:gridCol w="412376">
                  <a:extLst>
                    <a:ext uri="{9D8B030D-6E8A-4147-A177-3AD203B41FA5}">
                      <a16:colId xmlns:a16="http://schemas.microsoft.com/office/drawing/2014/main" val="3814877053"/>
                    </a:ext>
                  </a:extLst>
                </a:gridCol>
                <a:gridCol w="941294">
                  <a:extLst>
                    <a:ext uri="{9D8B030D-6E8A-4147-A177-3AD203B41FA5}">
                      <a16:colId xmlns:a16="http://schemas.microsoft.com/office/drawing/2014/main" val="3131740191"/>
                    </a:ext>
                  </a:extLst>
                </a:gridCol>
                <a:gridCol w="932330">
                  <a:extLst>
                    <a:ext uri="{9D8B030D-6E8A-4147-A177-3AD203B41FA5}">
                      <a16:colId xmlns:a16="http://schemas.microsoft.com/office/drawing/2014/main" val="3489812899"/>
                    </a:ext>
                  </a:extLst>
                </a:gridCol>
                <a:gridCol w="878541">
                  <a:extLst>
                    <a:ext uri="{9D8B030D-6E8A-4147-A177-3AD203B41FA5}">
                      <a16:colId xmlns:a16="http://schemas.microsoft.com/office/drawing/2014/main" val="4082754268"/>
                    </a:ext>
                  </a:extLst>
                </a:gridCol>
                <a:gridCol w="1030941">
                  <a:extLst>
                    <a:ext uri="{9D8B030D-6E8A-4147-A177-3AD203B41FA5}">
                      <a16:colId xmlns:a16="http://schemas.microsoft.com/office/drawing/2014/main" val="3395166206"/>
                    </a:ext>
                  </a:extLst>
                </a:gridCol>
                <a:gridCol w="726141">
                  <a:extLst>
                    <a:ext uri="{9D8B030D-6E8A-4147-A177-3AD203B41FA5}">
                      <a16:colId xmlns:a16="http://schemas.microsoft.com/office/drawing/2014/main" val="3373849923"/>
                    </a:ext>
                  </a:extLst>
                </a:gridCol>
                <a:gridCol w="815788">
                  <a:extLst>
                    <a:ext uri="{9D8B030D-6E8A-4147-A177-3AD203B41FA5}">
                      <a16:colId xmlns:a16="http://schemas.microsoft.com/office/drawing/2014/main" val="2726629789"/>
                    </a:ext>
                  </a:extLst>
                </a:gridCol>
                <a:gridCol w="600636">
                  <a:extLst>
                    <a:ext uri="{9D8B030D-6E8A-4147-A177-3AD203B41FA5}">
                      <a16:colId xmlns:a16="http://schemas.microsoft.com/office/drawing/2014/main" val="3608511577"/>
                    </a:ext>
                  </a:extLst>
                </a:gridCol>
                <a:gridCol w="824753">
                  <a:extLst>
                    <a:ext uri="{9D8B030D-6E8A-4147-A177-3AD203B41FA5}">
                      <a16:colId xmlns:a16="http://schemas.microsoft.com/office/drawing/2014/main" val="2645053982"/>
                    </a:ext>
                  </a:extLst>
                </a:gridCol>
                <a:gridCol w="672353">
                  <a:extLst>
                    <a:ext uri="{9D8B030D-6E8A-4147-A177-3AD203B41FA5}">
                      <a16:colId xmlns:a16="http://schemas.microsoft.com/office/drawing/2014/main" val="2928436421"/>
                    </a:ext>
                  </a:extLst>
                </a:gridCol>
                <a:gridCol w="546847">
                  <a:extLst>
                    <a:ext uri="{9D8B030D-6E8A-4147-A177-3AD203B41FA5}">
                      <a16:colId xmlns:a16="http://schemas.microsoft.com/office/drawing/2014/main" val="1815755887"/>
                    </a:ext>
                  </a:extLst>
                </a:gridCol>
              </a:tblGrid>
              <a:tr h="91418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Всего педагогов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 vert="vert27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Воспитатели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 vert="vert27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учителя-логопеды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 vert="vert27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Педагоги-психологи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 vert="vert27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Учитель-дефектолог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 vert="vert27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Музыкальные руководители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 vert="vert27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Инструктора по физической культуре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 vert="vert27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Старшие воспитатели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 vert="vert27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Возрастной ценз, лет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Образовательный ценз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Педагогический стаж, лет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9687101"/>
                  </a:ext>
                </a:extLst>
              </a:tr>
              <a:tr h="10665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 30 лет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30-40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40-50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свыше 50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Высшее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Средне-специальное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 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5--10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10--20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свыше 20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/>
                </a:tc>
                <a:extLst>
                  <a:ext uri="{0D108BD9-81ED-4DB2-BD59-A6C34878D82A}">
                    <a16:rowId xmlns:a16="http://schemas.microsoft.com/office/drawing/2014/main" val="2138596790"/>
                  </a:ext>
                </a:extLst>
              </a:tr>
              <a:tr h="304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 anchor="ctr"/>
                </a:tc>
                <a:extLst>
                  <a:ext uri="{0D108BD9-81ED-4DB2-BD59-A6C34878D82A}">
                    <a16:rowId xmlns:a16="http://schemas.microsoft.com/office/drawing/2014/main" val="42760631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310541"/>
              </p:ext>
            </p:extLst>
          </p:nvPr>
        </p:nvGraphicFramePr>
        <p:xfrm>
          <a:off x="1980296" y="4198583"/>
          <a:ext cx="8392774" cy="24247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7586">
                  <a:extLst>
                    <a:ext uri="{9D8B030D-6E8A-4147-A177-3AD203B41FA5}">
                      <a16:colId xmlns:a16="http://schemas.microsoft.com/office/drawing/2014/main" val="2524784181"/>
                    </a:ext>
                  </a:extLst>
                </a:gridCol>
                <a:gridCol w="600635">
                  <a:extLst>
                    <a:ext uri="{9D8B030D-6E8A-4147-A177-3AD203B41FA5}">
                      <a16:colId xmlns:a16="http://schemas.microsoft.com/office/drawing/2014/main" val="2664624735"/>
                    </a:ext>
                  </a:extLst>
                </a:gridCol>
                <a:gridCol w="1111624">
                  <a:extLst>
                    <a:ext uri="{9D8B030D-6E8A-4147-A177-3AD203B41FA5}">
                      <a16:colId xmlns:a16="http://schemas.microsoft.com/office/drawing/2014/main" val="235085682"/>
                    </a:ext>
                  </a:extLst>
                </a:gridCol>
                <a:gridCol w="1389529">
                  <a:extLst>
                    <a:ext uri="{9D8B030D-6E8A-4147-A177-3AD203B41FA5}">
                      <a16:colId xmlns:a16="http://schemas.microsoft.com/office/drawing/2014/main" val="99854811"/>
                    </a:ext>
                  </a:extLst>
                </a:gridCol>
                <a:gridCol w="1308847">
                  <a:extLst>
                    <a:ext uri="{9D8B030D-6E8A-4147-A177-3AD203B41FA5}">
                      <a16:colId xmlns:a16="http://schemas.microsoft.com/office/drawing/2014/main" val="3718943646"/>
                    </a:ext>
                  </a:extLst>
                </a:gridCol>
                <a:gridCol w="1228165">
                  <a:extLst>
                    <a:ext uri="{9D8B030D-6E8A-4147-A177-3AD203B41FA5}">
                      <a16:colId xmlns:a16="http://schemas.microsoft.com/office/drawing/2014/main" val="3679601003"/>
                    </a:ext>
                  </a:extLst>
                </a:gridCol>
                <a:gridCol w="941294">
                  <a:extLst>
                    <a:ext uri="{9D8B030D-6E8A-4147-A177-3AD203B41FA5}">
                      <a16:colId xmlns:a16="http://schemas.microsoft.com/office/drawing/2014/main" val="1310886287"/>
                    </a:ext>
                  </a:extLst>
                </a:gridCol>
                <a:gridCol w="865094">
                  <a:extLst>
                    <a:ext uri="{9D8B030D-6E8A-4147-A177-3AD203B41FA5}">
                      <a16:colId xmlns:a16="http://schemas.microsoft.com/office/drawing/2014/main" val="3580182883"/>
                    </a:ext>
                  </a:extLst>
                </a:gridCol>
              </a:tblGrid>
              <a:tr h="297859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Всего работников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АУП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Педагогические работники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392175"/>
                  </a:ext>
                </a:extLst>
              </a:tr>
              <a:tr h="2687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постоянных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совместителей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Квалификационная категория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422353"/>
                  </a:ext>
                </a:extLst>
              </a:tr>
              <a:tr h="1612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высшая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первая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без категории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2715209"/>
                  </a:ext>
                </a:extLst>
              </a:tr>
              <a:tr h="2454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5132593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832348" y="3841067"/>
            <a:ext cx="64633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44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846" y="197224"/>
            <a:ext cx="11878408" cy="65376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ЗНАЧИМЫЕ ХАРАКТЕРИСТИКИ: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Контингент воспитанников</a:t>
            </a:r>
          </a:p>
          <a:p>
            <a:r>
              <a:rPr lang="ru-RU" sz="2200" dirty="0" smtClean="0"/>
              <a:t>Дошкольники </a:t>
            </a:r>
            <a:r>
              <a:rPr lang="ru-RU" sz="2200" dirty="0"/>
              <a:t>с тяжелыми нарушениями речи (общим недоразвитием речи) — это дети с поражением центральной нервной системы, у которых стойкое речевое расстройство сочетается с различными особенностями психической деятельности.</a:t>
            </a:r>
          </a:p>
          <a:p>
            <a:r>
              <a:rPr lang="ru-RU" sz="2200" dirty="0" smtClean="0"/>
              <a:t>Речевая </a:t>
            </a:r>
            <a:r>
              <a:rPr lang="ru-RU" sz="2200" dirty="0"/>
              <a:t>недостаточность при общем недоразвитии речи у дошкольников может варьироваться от полного отсутствия речи до развернутой речи с выраженными проявлениями лексико-грамматического и фонетико-фонематического недоразвития (Левина Р. Е.).</a:t>
            </a:r>
          </a:p>
          <a:p>
            <a:r>
              <a:rPr lang="ru-RU" sz="2200" dirty="0" smtClean="0"/>
              <a:t>Дети </a:t>
            </a:r>
            <a:r>
              <a:rPr lang="ru-RU" sz="2200" dirty="0"/>
              <a:t>с общим недоразвитием речи имеют по сравнению с возрастной нормой особенности развития сенсомоторных, высших психических </a:t>
            </a:r>
            <a:r>
              <a:rPr lang="ru-RU" sz="2400" dirty="0"/>
              <a:t>функций, психической активности.</a:t>
            </a:r>
          </a:p>
          <a:p>
            <a:endParaRPr lang="ru-RU" altLang="ru-RU" b="1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832348" y="3841067"/>
            <a:ext cx="64633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379132"/>
              </p:ext>
            </p:extLst>
          </p:nvPr>
        </p:nvGraphicFramePr>
        <p:xfrm>
          <a:off x="753208" y="4226377"/>
          <a:ext cx="10723684" cy="1965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0270">
                  <a:extLst>
                    <a:ext uri="{9D8B030D-6E8A-4147-A177-3AD203B41FA5}">
                      <a16:colId xmlns:a16="http://schemas.microsoft.com/office/drawing/2014/main" val="404756561"/>
                    </a:ext>
                  </a:extLst>
                </a:gridCol>
                <a:gridCol w="1721528">
                  <a:extLst>
                    <a:ext uri="{9D8B030D-6E8A-4147-A177-3AD203B41FA5}">
                      <a16:colId xmlns:a16="http://schemas.microsoft.com/office/drawing/2014/main" val="275829901"/>
                    </a:ext>
                  </a:extLst>
                </a:gridCol>
                <a:gridCol w="959393">
                  <a:extLst>
                    <a:ext uri="{9D8B030D-6E8A-4147-A177-3AD203B41FA5}">
                      <a16:colId xmlns:a16="http://schemas.microsoft.com/office/drawing/2014/main" val="965210459"/>
                    </a:ext>
                  </a:extLst>
                </a:gridCol>
                <a:gridCol w="1031123">
                  <a:extLst>
                    <a:ext uri="{9D8B030D-6E8A-4147-A177-3AD203B41FA5}">
                      <a16:colId xmlns:a16="http://schemas.microsoft.com/office/drawing/2014/main" val="1355226021"/>
                    </a:ext>
                  </a:extLst>
                </a:gridCol>
                <a:gridCol w="1084921">
                  <a:extLst>
                    <a:ext uri="{9D8B030D-6E8A-4147-A177-3AD203B41FA5}">
                      <a16:colId xmlns:a16="http://schemas.microsoft.com/office/drawing/2014/main" val="3352513907"/>
                    </a:ext>
                  </a:extLst>
                </a:gridCol>
                <a:gridCol w="869730">
                  <a:extLst>
                    <a:ext uri="{9D8B030D-6E8A-4147-A177-3AD203B41FA5}">
                      <a16:colId xmlns:a16="http://schemas.microsoft.com/office/drawing/2014/main" val="1783180059"/>
                    </a:ext>
                  </a:extLst>
                </a:gridCol>
                <a:gridCol w="1192517">
                  <a:extLst>
                    <a:ext uri="{9D8B030D-6E8A-4147-A177-3AD203B41FA5}">
                      <a16:colId xmlns:a16="http://schemas.microsoft.com/office/drawing/2014/main" val="3544477144"/>
                    </a:ext>
                  </a:extLst>
                </a:gridCol>
                <a:gridCol w="1201483">
                  <a:extLst>
                    <a:ext uri="{9D8B030D-6E8A-4147-A177-3AD203B41FA5}">
                      <a16:colId xmlns:a16="http://schemas.microsoft.com/office/drawing/2014/main" val="3818155742"/>
                    </a:ext>
                  </a:extLst>
                </a:gridCol>
                <a:gridCol w="872719">
                  <a:extLst>
                    <a:ext uri="{9D8B030D-6E8A-4147-A177-3AD203B41FA5}">
                      <a16:colId xmlns:a16="http://schemas.microsoft.com/office/drawing/2014/main" val="1451600388"/>
                    </a:ext>
                  </a:extLst>
                </a:gridCol>
              </a:tblGrid>
              <a:tr h="257175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СВОДНЫЕ ДАННЫЕ ПО ДЕТЯМ ОВЗ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001245"/>
                  </a:ext>
                </a:extLst>
              </a:tr>
              <a:tr h="1162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детей в </a:t>
                      </a:r>
                      <a:r>
                        <a:rPr lang="ru-RU" sz="1100" dirty="0" smtClean="0">
                          <a:effectLst/>
                        </a:rPr>
                        <a:t>ДОО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Количество детей ОВЗ /группы компенсирующей направленности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Количество  детей с ТНР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Количество  детей с ЗПР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Количество  детей с РАС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детей инвалидов в ДОУ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Количество разработанных ИПППС  по рекомендации ТПМПК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Количество разработанных ИПППС для детей инвалидов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Количество заключений с рекомендаций сопровождения ребенка тьютором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08740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334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278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258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3185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456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9917" y="242596"/>
            <a:ext cx="11588621" cy="794949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ОСВОЕНИЯ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9917" y="923731"/>
            <a:ext cx="11588621" cy="579431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целевым ориентирам дошкольного образования (на этапе завершения дошкольного образования) в соответствии с данной Программой относятся следующие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социально-нормативные характеристики возможных достижений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хорошо владеет устной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речью.</a:t>
            </a:r>
          </a:p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любознателен.</a:t>
            </a:r>
          </a:p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способен к принятию собственных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решений.</a:t>
            </a:r>
          </a:p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самостоятелен.</a:t>
            </a:r>
          </a:p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активен.</a:t>
            </a:r>
          </a:p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способен адекватно проявлять свои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чувства.</a:t>
            </a:r>
          </a:p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обладает чувством собственного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достоинства.</a:t>
            </a:r>
          </a:p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обладает развитым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воображением.</a:t>
            </a:r>
          </a:p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умеет подчиняться правилам и социальным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нормам.</a:t>
            </a:r>
          </a:p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развиты крупная и мелкая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моторика.</a:t>
            </a:r>
          </a:p>
          <a:p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ориентиры Программы выступают основаниями преемственно­сти дошкольного и начального общего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303365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147" y="1968758"/>
            <a:ext cx="11694367" cy="4142793"/>
          </a:xfrm>
        </p:spPr>
        <p:txBody>
          <a:bodyPr/>
          <a:lstStyle/>
          <a:p>
            <a:r>
              <a:rPr lang="ru-RU" dirty="0"/>
              <a:t>Для проведения индивидуальной педагогической диагностики разработан пакет диагностических методик в соответствии с возрастом и стимульный материал для проведения </a:t>
            </a:r>
            <a:r>
              <a:rPr lang="ru-RU" dirty="0" smtClean="0"/>
              <a:t>обследования. </a:t>
            </a:r>
            <a:r>
              <a:rPr lang="ru-RU" dirty="0"/>
              <a:t>Психолого-педагогическая диагностика проводится в соответствии с Положением о системе оценки индивидуального развития детей дошкольного возраста с </a:t>
            </a:r>
            <a:r>
              <a:rPr lang="ru-RU" dirty="0" smtClean="0"/>
              <a:t>ТНР.</a:t>
            </a:r>
          </a:p>
          <a:p>
            <a:r>
              <a:rPr lang="ru-RU" dirty="0"/>
              <a:t>Все педагоги заполняют диагностические </a:t>
            </a:r>
            <a:r>
              <a:rPr lang="ru-RU" dirty="0" smtClean="0"/>
              <a:t>альбомы два раза в год.</a:t>
            </a:r>
            <a:endParaRPr lang="ru-RU" dirty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9249" y="365125"/>
            <a:ext cx="11663265" cy="132556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rgbClr val="0070C0"/>
                </a:solidFill>
              </a:rPr>
              <a:t>ОЦЕНКА ИНДИВИДУАЛЬНОГО РАЗВИТИЯ ДЕТЕЙ ДОШКОЛЬНОГО ВОЗРАСТА С ТЯЖЕЛЫМИ НАРУШЕНИЯМИ РЕЧИ (ОНР). ПСИХОЛОГО-ПЕДАГОГИЧЕСКАЯ ДИАГНОСТИКА.</a:t>
            </a:r>
          </a:p>
        </p:txBody>
      </p:sp>
    </p:spTree>
    <p:extLst>
      <p:ext uri="{BB962C8B-B14F-4D97-AF65-F5344CB8AC3E}">
        <p14:creationId xmlns:p14="http://schemas.microsoft.com/office/powerpoint/2010/main" val="156727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1623</Words>
  <Application>Microsoft Office PowerPoint</Application>
  <PresentationFormat>Широкоэкранный</PresentationFormat>
  <Paragraphs>563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Тема Office</vt:lpstr>
      <vt:lpstr>Структурное подразделение: «Детский сад «Малыш» МАОУ СОШ №16  городского округа Щёлково</vt:lpstr>
      <vt:lpstr>Места осуществления образовательной деятельности структурного подразделения: «Детский сад «Малыш»:  </vt:lpstr>
      <vt:lpstr> ОСНОВНАЯ ОБРАЗОВАТЕЛЬНАЯ ПРОГРАММА          ДОШКОЛЬНОГО ОБРАЗОВАНИЯ (ООП ДО) </vt:lpstr>
      <vt:lpstr>АДАПТИРОВАННАЯ ОСНОВНАЯ ОБРАЗОВАТЕЛЬНАЯ ПРОГРАММА  ДОШКОЛЬНОГО ОБРАЗОВАНИЯ  ДЛЯ ДЕТЕЙ С ТЯЖЕЛЫМИ НАРУШЕНИЯМИ РЕЧИ С 3 ДО 7 ЛЕТ (АООП ДО ДЛЯ ДЕТЕЙ С ТНР). </vt:lpstr>
      <vt:lpstr>I. ЦЕЛЕВОЙ РАЗДЕЛ </vt:lpstr>
      <vt:lpstr>Презентация PowerPoint</vt:lpstr>
      <vt:lpstr>Презентация PowerPoint</vt:lpstr>
      <vt:lpstr>ПЛАНИРУЕМЫЕ РЕЗУЛЬТАТЫ ОСВОЕНИЯ ПРОГРАММЫ</vt:lpstr>
      <vt:lpstr>ОЦЕНКА ИНДИВИДУАЛЬНОГО РАЗВИТИЯ ДЕТЕЙ ДОШКОЛЬНОГО ВОЗРАСТА С ТЯЖЕЛЫМИ НАРУШЕНИЯМИ РЕЧИ (ОНР). ПСИХОЛОГО-ПЕДАГОГИЧЕСКАЯ ДИАГНОСТИКА.</vt:lpstr>
      <vt:lpstr>Презентация PowerPoint</vt:lpstr>
      <vt:lpstr>СОДЕРЖАТЕЛЬНЫЙ РАЗДЕЛ Образовательные области</vt:lpstr>
      <vt:lpstr>ВАРИАТИВНАЯ ЧАСТЬ ПРОГРАММЫ</vt:lpstr>
      <vt:lpstr>ОРГАНИЗАЦИОННЫЙ РАЗДЕЛ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Николаевна</dc:creator>
  <cp:lastModifiedBy>Татьяна Николаевна</cp:lastModifiedBy>
  <cp:revision>13</cp:revision>
  <dcterms:created xsi:type="dcterms:W3CDTF">2021-11-07T06:48:54Z</dcterms:created>
  <dcterms:modified xsi:type="dcterms:W3CDTF">2021-11-07T10:32:45Z</dcterms:modified>
</cp:coreProperties>
</file>